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5" r:id="rId2"/>
  </p:sldMasterIdLst>
  <p:notesMasterIdLst>
    <p:notesMasterId r:id="rId12"/>
  </p:notesMasterIdLst>
  <p:sldIdLst>
    <p:sldId id="279" r:id="rId3"/>
    <p:sldId id="323" r:id="rId4"/>
    <p:sldId id="297" r:id="rId5"/>
    <p:sldId id="324" r:id="rId6"/>
    <p:sldId id="289" r:id="rId7"/>
    <p:sldId id="320" r:id="rId8"/>
    <p:sldId id="325" r:id="rId9"/>
    <p:sldId id="321" r:id="rId10"/>
    <p:sldId id="32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4141"/>
    <a:srgbClr val="005252"/>
    <a:srgbClr val="048281"/>
    <a:srgbClr val="148258"/>
    <a:srgbClr val="087482"/>
    <a:srgbClr val="3382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32"/>
    <p:restoredTop sz="94704"/>
  </p:normalViewPr>
  <p:slideViewPr>
    <p:cSldViewPr snapToGrid="0" snapToObjects="1">
      <p:cViewPr varScale="1">
        <p:scale>
          <a:sx n="108" d="100"/>
          <a:sy n="108" d="100"/>
        </p:scale>
        <p:origin x="3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A1A4AC-0BE9-4144-A50C-7DF0E0236E63}" type="doc">
      <dgm:prSet loTypeId="urn:microsoft.com/office/officeart/2005/8/layout/process4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F10C2C2-E6C7-4FE0-8DBE-4070E22D7EC4}">
      <dgm:prSet custT="1"/>
      <dgm:spPr>
        <a:gradFill rotWithShape="0">
          <a:gsLst>
            <a:gs pos="100000">
              <a:schemeClr val="bg1"/>
            </a:gs>
            <a:gs pos="100000">
              <a:schemeClr val="accent5">
                <a:hueOff val="2149893"/>
                <a:satOff val="-23233"/>
                <a:lumOff val="-7452"/>
                <a:alphaOff val="0"/>
                <a:shade val="98000"/>
                <a:lumMod val="94000"/>
              </a:schemeClr>
            </a:gs>
          </a:gsLst>
        </a:gradFill>
      </dgm:spPr>
      <dgm:t>
        <a:bodyPr/>
        <a:lstStyle/>
        <a:p>
          <a:r>
            <a:rPr lang="en-US" sz="1700" dirty="0">
              <a:solidFill>
                <a:schemeClr val="tx1"/>
              </a:solidFill>
            </a:rPr>
            <a:t>A CAMGA branded group benefits plan, regardless of group size with many options focusing on services, costs and values rather than the insurers.</a:t>
          </a:r>
          <a:endParaRPr lang="en-CA" sz="1700" dirty="0">
            <a:solidFill>
              <a:schemeClr val="tx1"/>
            </a:solidFill>
          </a:endParaRPr>
        </a:p>
      </dgm:t>
    </dgm:pt>
    <dgm:pt modelId="{84A33C3D-49CC-4F58-872B-6E46FDEB03DD}" type="parTrans" cxnId="{3E4386F9-E5C5-4D6D-A6BC-BA1FCAAAB4DD}">
      <dgm:prSet/>
      <dgm:spPr/>
      <dgm:t>
        <a:bodyPr/>
        <a:lstStyle/>
        <a:p>
          <a:endParaRPr lang="en-US" sz="1800"/>
        </a:p>
      </dgm:t>
    </dgm:pt>
    <dgm:pt modelId="{89C7C91D-7FE1-47C9-A519-FB824E07F1E5}" type="sibTrans" cxnId="{3E4386F9-E5C5-4D6D-A6BC-BA1FCAAAB4DD}">
      <dgm:prSet/>
      <dgm:spPr/>
      <dgm:t>
        <a:bodyPr/>
        <a:lstStyle/>
        <a:p>
          <a:endParaRPr lang="en-US" sz="1800"/>
        </a:p>
      </dgm:t>
    </dgm:pt>
    <dgm:pt modelId="{E4E72F71-CF37-4757-B5C4-41A65DC4AE0F}">
      <dgm:prSet custT="1"/>
      <dgm:spPr>
        <a:gradFill rotWithShape="0">
          <a:gsLst>
            <a:gs pos="100000">
              <a:schemeClr val="bg1"/>
            </a:gs>
            <a:gs pos="100000">
              <a:schemeClr val="accent5">
                <a:hueOff val="1074947"/>
                <a:satOff val="-11617"/>
                <a:lumOff val="-3726"/>
                <a:alphaOff val="0"/>
                <a:shade val="98000"/>
                <a:lumMod val="94000"/>
              </a:schemeClr>
            </a:gs>
          </a:gsLst>
        </a:gradFill>
      </dgm:spPr>
      <dgm:t>
        <a:bodyPr anchor="t"/>
        <a:lstStyle/>
        <a:p>
          <a:r>
            <a:rPr lang="en-US" sz="1700" dirty="0">
              <a:solidFill>
                <a:schemeClr val="tx1"/>
              </a:solidFill>
            </a:rPr>
            <a:t>The intent is to create a block of business for CAMGA members in order to take advantage of a single renewal date, blended block rates and lowered plan expenses.</a:t>
          </a:r>
          <a:endParaRPr lang="en-CA" sz="1700" dirty="0">
            <a:solidFill>
              <a:schemeClr val="tx1"/>
            </a:solidFill>
          </a:endParaRPr>
        </a:p>
        <a:p>
          <a:endParaRPr lang="en-US" sz="1800" dirty="0">
            <a:solidFill>
              <a:srgbClr val="2B3F72"/>
            </a:solidFill>
          </a:endParaRPr>
        </a:p>
      </dgm:t>
    </dgm:pt>
    <dgm:pt modelId="{7E79B285-2EBA-4946-AE34-C15076BF0C4C}" type="parTrans" cxnId="{1528A23B-B032-4168-AF7C-FA8FDDA49C76}">
      <dgm:prSet/>
      <dgm:spPr/>
      <dgm:t>
        <a:bodyPr/>
        <a:lstStyle/>
        <a:p>
          <a:endParaRPr lang="en-US" sz="1800"/>
        </a:p>
      </dgm:t>
    </dgm:pt>
    <dgm:pt modelId="{4BF37D5A-E023-4B7F-B73D-410586B9547F}" type="sibTrans" cxnId="{1528A23B-B032-4168-AF7C-FA8FDDA49C76}">
      <dgm:prSet/>
      <dgm:spPr/>
      <dgm:t>
        <a:bodyPr/>
        <a:lstStyle/>
        <a:p>
          <a:endParaRPr lang="en-US" sz="1800"/>
        </a:p>
      </dgm:t>
    </dgm:pt>
    <dgm:pt modelId="{98171717-2B40-475A-8079-22C7610CA2A7}">
      <dgm:prSet custT="1"/>
      <dgm:spPr>
        <a:gradFill rotWithShape="0">
          <a:gsLst>
            <a:gs pos="100000">
              <a:schemeClr val="bg1"/>
            </a:gs>
            <a:gs pos="100000">
              <a:schemeClr val="accent5">
                <a:hueOff val="2149893"/>
                <a:satOff val="-23233"/>
                <a:lumOff val="-7452"/>
                <a:alphaOff val="0"/>
                <a:shade val="98000"/>
                <a:lumMod val="94000"/>
              </a:schemeClr>
            </a:gs>
          </a:gsLst>
        </a:gradFill>
      </dgm:spPr>
      <dgm:t>
        <a:bodyPr anchor="t"/>
        <a:lstStyle/>
        <a:p>
          <a:r>
            <a:rPr lang="en-US" sz="1700" dirty="0">
              <a:solidFill>
                <a:schemeClr val="tx1"/>
              </a:solidFill>
            </a:rPr>
            <a:t>Specializing in underwriting Associations, Unistar has created a program for CAMGA members allowing for corresponding buying power.</a:t>
          </a:r>
          <a:endParaRPr lang="en-CA" sz="1700" dirty="0">
            <a:solidFill>
              <a:schemeClr val="tx1"/>
            </a:solidFill>
          </a:endParaRPr>
        </a:p>
        <a:p>
          <a:endParaRPr lang="en-US" sz="1700" dirty="0">
            <a:solidFill>
              <a:schemeClr val="tx1"/>
            </a:solidFill>
          </a:endParaRPr>
        </a:p>
        <a:p>
          <a:endParaRPr lang="en-US" sz="1800" dirty="0">
            <a:solidFill>
              <a:srgbClr val="2B3F72"/>
            </a:solidFill>
          </a:endParaRPr>
        </a:p>
      </dgm:t>
    </dgm:pt>
    <dgm:pt modelId="{B22765EB-21D1-4721-9441-F725300068F8}" type="parTrans" cxnId="{21839749-6EC6-4483-8E29-F093FB9A70DD}">
      <dgm:prSet/>
      <dgm:spPr/>
      <dgm:t>
        <a:bodyPr/>
        <a:lstStyle/>
        <a:p>
          <a:endParaRPr lang="en-CA" sz="1800"/>
        </a:p>
      </dgm:t>
    </dgm:pt>
    <dgm:pt modelId="{8D2F317D-4CB7-4072-A6E7-5C2F7B6180A6}" type="sibTrans" cxnId="{21839749-6EC6-4483-8E29-F093FB9A70DD}">
      <dgm:prSet/>
      <dgm:spPr/>
      <dgm:t>
        <a:bodyPr/>
        <a:lstStyle/>
        <a:p>
          <a:endParaRPr lang="en-CA" sz="1800"/>
        </a:p>
      </dgm:t>
    </dgm:pt>
    <dgm:pt modelId="{6154927E-CF21-42CF-9114-215BE114525B}" type="pres">
      <dgm:prSet presAssocID="{B9A1A4AC-0BE9-4144-A50C-7DF0E0236E63}" presName="Name0" presStyleCnt="0">
        <dgm:presLayoutVars>
          <dgm:dir/>
          <dgm:animLvl val="lvl"/>
          <dgm:resizeHandles val="exact"/>
        </dgm:presLayoutVars>
      </dgm:prSet>
      <dgm:spPr/>
    </dgm:pt>
    <dgm:pt modelId="{7C1D6368-0D98-41AB-9AC4-C934592FEF80}" type="pres">
      <dgm:prSet presAssocID="{E4E72F71-CF37-4757-B5C4-41A65DC4AE0F}" presName="boxAndChildren" presStyleCnt="0"/>
      <dgm:spPr/>
    </dgm:pt>
    <dgm:pt modelId="{CE0472E1-11BB-43A8-B279-DE030B440706}" type="pres">
      <dgm:prSet presAssocID="{E4E72F71-CF37-4757-B5C4-41A65DC4AE0F}" presName="parentTextBox" presStyleLbl="node1" presStyleIdx="0" presStyleCnt="3"/>
      <dgm:spPr/>
    </dgm:pt>
    <dgm:pt modelId="{4CCFCEC4-D14A-4A73-A4E5-41BF3181A1FE}" type="pres">
      <dgm:prSet presAssocID="{8D2F317D-4CB7-4072-A6E7-5C2F7B6180A6}" presName="sp" presStyleCnt="0"/>
      <dgm:spPr/>
    </dgm:pt>
    <dgm:pt modelId="{A0FDDB51-390B-4A83-87E4-1D71290BAE19}" type="pres">
      <dgm:prSet presAssocID="{98171717-2B40-475A-8079-22C7610CA2A7}" presName="arrowAndChildren" presStyleCnt="0"/>
      <dgm:spPr/>
    </dgm:pt>
    <dgm:pt modelId="{CF127B9F-1613-4185-80CC-CF831F47F0B4}" type="pres">
      <dgm:prSet presAssocID="{98171717-2B40-475A-8079-22C7610CA2A7}" presName="parentTextArrow" presStyleLbl="node1" presStyleIdx="1" presStyleCnt="3" custLinFactNeighborX="1934" custLinFactNeighborY="5494"/>
      <dgm:spPr/>
    </dgm:pt>
    <dgm:pt modelId="{1A4B19D9-CCC3-4C5A-8A3A-CD1347B14098}" type="pres">
      <dgm:prSet presAssocID="{89C7C91D-7FE1-47C9-A519-FB824E07F1E5}" presName="sp" presStyleCnt="0"/>
      <dgm:spPr/>
    </dgm:pt>
    <dgm:pt modelId="{36C68830-8725-4F50-805A-FC13A0F4868E}" type="pres">
      <dgm:prSet presAssocID="{AF10C2C2-E6C7-4FE0-8DBE-4070E22D7EC4}" presName="arrowAndChildren" presStyleCnt="0"/>
      <dgm:spPr/>
    </dgm:pt>
    <dgm:pt modelId="{8FAA7F55-5236-4C91-B449-9815117C06F7}" type="pres">
      <dgm:prSet presAssocID="{AF10C2C2-E6C7-4FE0-8DBE-4070E22D7EC4}" presName="parentTextArrow" presStyleLbl="node1" presStyleIdx="2" presStyleCnt="3"/>
      <dgm:spPr/>
    </dgm:pt>
  </dgm:ptLst>
  <dgm:cxnLst>
    <dgm:cxn modelId="{1528A23B-B032-4168-AF7C-FA8FDDA49C76}" srcId="{B9A1A4AC-0BE9-4144-A50C-7DF0E0236E63}" destId="{E4E72F71-CF37-4757-B5C4-41A65DC4AE0F}" srcOrd="2" destOrd="0" parTransId="{7E79B285-2EBA-4946-AE34-C15076BF0C4C}" sibTransId="{4BF37D5A-E023-4B7F-B73D-410586B9547F}"/>
    <dgm:cxn modelId="{21839749-6EC6-4483-8E29-F093FB9A70DD}" srcId="{B9A1A4AC-0BE9-4144-A50C-7DF0E0236E63}" destId="{98171717-2B40-475A-8079-22C7610CA2A7}" srcOrd="1" destOrd="0" parTransId="{B22765EB-21D1-4721-9441-F725300068F8}" sibTransId="{8D2F317D-4CB7-4072-A6E7-5C2F7B6180A6}"/>
    <dgm:cxn modelId="{F3CB5D85-17A6-4A54-A6EB-EDDC784BF230}" type="presOf" srcId="{E4E72F71-CF37-4757-B5C4-41A65DC4AE0F}" destId="{CE0472E1-11BB-43A8-B279-DE030B440706}" srcOrd="0" destOrd="0" presId="urn:microsoft.com/office/officeart/2005/8/layout/process4"/>
    <dgm:cxn modelId="{DA2F8786-C54B-425B-9D97-A2702D504CAC}" type="presOf" srcId="{AF10C2C2-E6C7-4FE0-8DBE-4070E22D7EC4}" destId="{8FAA7F55-5236-4C91-B449-9815117C06F7}" srcOrd="0" destOrd="0" presId="urn:microsoft.com/office/officeart/2005/8/layout/process4"/>
    <dgm:cxn modelId="{2A9F63BF-7F4A-4135-9C00-CB36C15A68BE}" type="presOf" srcId="{98171717-2B40-475A-8079-22C7610CA2A7}" destId="{CF127B9F-1613-4185-80CC-CF831F47F0B4}" srcOrd="0" destOrd="0" presId="urn:microsoft.com/office/officeart/2005/8/layout/process4"/>
    <dgm:cxn modelId="{0D8D79CB-9E39-47EE-B5B0-6B6BA96DD769}" type="presOf" srcId="{B9A1A4AC-0BE9-4144-A50C-7DF0E0236E63}" destId="{6154927E-CF21-42CF-9114-215BE114525B}" srcOrd="0" destOrd="0" presId="urn:microsoft.com/office/officeart/2005/8/layout/process4"/>
    <dgm:cxn modelId="{3E4386F9-E5C5-4D6D-A6BC-BA1FCAAAB4DD}" srcId="{B9A1A4AC-0BE9-4144-A50C-7DF0E0236E63}" destId="{AF10C2C2-E6C7-4FE0-8DBE-4070E22D7EC4}" srcOrd="0" destOrd="0" parTransId="{84A33C3D-49CC-4F58-872B-6E46FDEB03DD}" sibTransId="{89C7C91D-7FE1-47C9-A519-FB824E07F1E5}"/>
    <dgm:cxn modelId="{97DF22CB-168A-4AE3-98AA-5CBD0F54C1EA}" type="presParOf" srcId="{6154927E-CF21-42CF-9114-215BE114525B}" destId="{7C1D6368-0D98-41AB-9AC4-C934592FEF80}" srcOrd="0" destOrd="0" presId="urn:microsoft.com/office/officeart/2005/8/layout/process4"/>
    <dgm:cxn modelId="{BD270F36-96AE-40DF-BE9C-FAC84F8CAF77}" type="presParOf" srcId="{7C1D6368-0D98-41AB-9AC4-C934592FEF80}" destId="{CE0472E1-11BB-43A8-B279-DE030B440706}" srcOrd="0" destOrd="0" presId="urn:microsoft.com/office/officeart/2005/8/layout/process4"/>
    <dgm:cxn modelId="{68910429-4926-42BC-B1B8-A3565726214E}" type="presParOf" srcId="{6154927E-CF21-42CF-9114-215BE114525B}" destId="{4CCFCEC4-D14A-4A73-A4E5-41BF3181A1FE}" srcOrd="1" destOrd="0" presId="urn:microsoft.com/office/officeart/2005/8/layout/process4"/>
    <dgm:cxn modelId="{B78E2D6D-60A1-406E-93AA-3C4365AE0515}" type="presParOf" srcId="{6154927E-CF21-42CF-9114-215BE114525B}" destId="{A0FDDB51-390B-4A83-87E4-1D71290BAE19}" srcOrd="2" destOrd="0" presId="urn:microsoft.com/office/officeart/2005/8/layout/process4"/>
    <dgm:cxn modelId="{7CC5B731-DADE-424C-8B87-E0CD89840AB2}" type="presParOf" srcId="{A0FDDB51-390B-4A83-87E4-1D71290BAE19}" destId="{CF127B9F-1613-4185-80CC-CF831F47F0B4}" srcOrd="0" destOrd="0" presId="urn:microsoft.com/office/officeart/2005/8/layout/process4"/>
    <dgm:cxn modelId="{BC2D6439-0AEE-41AA-9E42-E4BA4EC0B6C8}" type="presParOf" srcId="{6154927E-CF21-42CF-9114-215BE114525B}" destId="{1A4B19D9-CCC3-4C5A-8A3A-CD1347B14098}" srcOrd="3" destOrd="0" presId="urn:microsoft.com/office/officeart/2005/8/layout/process4"/>
    <dgm:cxn modelId="{08B10C4B-6B4F-4880-9037-7BE8E15C15BB}" type="presParOf" srcId="{6154927E-CF21-42CF-9114-215BE114525B}" destId="{36C68830-8725-4F50-805A-FC13A0F4868E}" srcOrd="4" destOrd="0" presId="urn:microsoft.com/office/officeart/2005/8/layout/process4"/>
    <dgm:cxn modelId="{885B03D8-54AF-42BB-B7B2-3C1C029EE465}" type="presParOf" srcId="{36C68830-8725-4F50-805A-FC13A0F4868E}" destId="{8FAA7F55-5236-4C91-B449-9815117C06F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A1A4AC-0BE9-4144-A50C-7DF0E0236E63}" type="doc">
      <dgm:prSet loTypeId="urn:microsoft.com/office/officeart/2005/8/layout/process4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F10C2C2-E6C7-4FE0-8DBE-4070E22D7EC4}">
      <dgm:prSet custT="1"/>
      <dgm:spPr>
        <a:gradFill rotWithShape="0">
          <a:gsLst>
            <a:gs pos="100000">
              <a:schemeClr val="bg1"/>
            </a:gs>
            <a:gs pos="100000">
              <a:schemeClr val="accent5">
                <a:hueOff val="2149893"/>
                <a:satOff val="-23233"/>
                <a:lumOff val="-7452"/>
                <a:alphaOff val="0"/>
                <a:shade val="98000"/>
                <a:lumMod val="94000"/>
              </a:schemeClr>
            </a:gs>
          </a:gsLst>
        </a:gradFill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Current Benefit Summary and/or Employee Booklet</a:t>
          </a:r>
        </a:p>
      </dgm:t>
    </dgm:pt>
    <dgm:pt modelId="{84A33C3D-49CC-4F58-872B-6E46FDEB03DD}" type="parTrans" cxnId="{3E4386F9-E5C5-4D6D-A6BC-BA1FCAAAB4DD}">
      <dgm:prSet/>
      <dgm:spPr/>
      <dgm:t>
        <a:bodyPr/>
        <a:lstStyle/>
        <a:p>
          <a:endParaRPr lang="en-US" sz="1800"/>
        </a:p>
      </dgm:t>
    </dgm:pt>
    <dgm:pt modelId="{89C7C91D-7FE1-47C9-A519-FB824E07F1E5}" type="sibTrans" cxnId="{3E4386F9-E5C5-4D6D-A6BC-BA1FCAAAB4DD}">
      <dgm:prSet/>
      <dgm:spPr/>
      <dgm:t>
        <a:bodyPr/>
        <a:lstStyle/>
        <a:p>
          <a:endParaRPr lang="en-US" sz="1800"/>
        </a:p>
      </dgm:t>
    </dgm:pt>
    <dgm:pt modelId="{E4E72F71-CF37-4757-B5C4-41A65DC4AE0F}">
      <dgm:prSet custT="1"/>
      <dgm:spPr>
        <a:gradFill rotWithShape="0">
          <a:gsLst>
            <a:gs pos="100000">
              <a:schemeClr val="bg1"/>
            </a:gs>
            <a:gs pos="100000">
              <a:schemeClr val="accent5">
                <a:hueOff val="1074947"/>
                <a:satOff val="-11617"/>
                <a:lumOff val="-3726"/>
                <a:alphaOff val="0"/>
                <a:shade val="98000"/>
                <a:lumMod val="94000"/>
              </a:schemeClr>
            </a:gs>
          </a:gsLst>
        </a:gradFill>
      </dgm:spPr>
      <dgm:t>
        <a:bodyPr anchor="t"/>
        <a:lstStyle/>
        <a:p>
          <a:r>
            <a:rPr lang="en-US" sz="1800" dirty="0">
              <a:solidFill>
                <a:schemeClr val="tx1"/>
              </a:solidFill>
            </a:rPr>
            <a:t>Employee Data Sheet in Excel</a:t>
          </a:r>
          <a:endParaRPr lang="en-CA" sz="1800" dirty="0">
            <a:solidFill>
              <a:schemeClr val="tx1"/>
            </a:solidFill>
          </a:endParaRPr>
        </a:p>
      </dgm:t>
    </dgm:pt>
    <dgm:pt modelId="{7E79B285-2EBA-4946-AE34-C15076BF0C4C}" type="parTrans" cxnId="{1528A23B-B032-4168-AF7C-FA8FDDA49C76}">
      <dgm:prSet/>
      <dgm:spPr/>
      <dgm:t>
        <a:bodyPr/>
        <a:lstStyle/>
        <a:p>
          <a:endParaRPr lang="en-US" sz="1800"/>
        </a:p>
      </dgm:t>
    </dgm:pt>
    <dgm:pt modelId="{4BF37D5A-E023-4B7F-B73D-410586B9547F}" type="sibTrans" cxnId="{1528A23B-B032-4168-AF7C-FA8FDDA49C76}">
      <dgm:prSet/>
      <dgm:spPr/>
      <dgm:t>
        <a:bodyPr/>
        <a:lstStyle/>
        <a:p>
          <a:endParaRPr lang="en-US" sz="1800"/>
        </a:p>
      </dgm:t>
    </dgm:pt>
    <dgm:pt modelId="{BF365371-25BE-4593-B44F-AD3398F5F7D1}">
      <dgm:prSet custT="1"/>
      <dgm:spPr>
        <a:gradFill rotWithShape="0">
          <a:gsLst>
            <a:gs pos="100000">
              <a:schemeClr val="bg1"/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</a:gradFill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Renewal Reports – 2 years</a:t>
          </a:r>
        </a:p>
      </dgm:t>
    </dgm:pt>
    <dgm:pt modelId="{B82EBD7B-D45E-4020-875A-5254FEAAA51C}" type="parTrans" cxnId="{082954B3-D78C-4A8D-AC4D-3C9E3BA63AAC}">
      <dgm:prSet/>
      <dgm:spPr/>
      <dgm:t>
        <a:bodyPr/>
        <a:lstStyle/>
        <a:p>
          <a:endParaRPr lang="en-US" sz="1800"/>
        </a:p>
      </dgm:t>
    </dgm:pt>
    <dgm:pt modelId="{6A7F8B6C-EBC8-4B2F-880B-E6AB4BECFCA9}" type="sibTrans" cxnId="{082954B3-D78C-4A8D-AC4D-3C9E3BA63AAC}">
      <dgm:prSet/>
      <dgm:spPr/>
      <dgm:t>
        <a:bodyPr/>
        <a:lstStyle/>
        <a:p>
          <a:endParaRPr lang="en-US" sz="1800"/>
        </a:p>
      </dgm:t>
    </dgm:pt>
    <dgm:pt modelId="{5DF95945-3F4B-44D0-B448-ED2E60462884}">
      <dgm:prSet custT="1"/>
      <dgm:spPr>
        <a:gradFill rotWithShape="0">
          <a:gsLst>
            <a:gs pos="100000">
              <a:schemeClr val="bg1"/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</a:gradFill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Rates and Claims Experience – 2 years</a:t>
          </a:r>
        </a:p>
      </dgm:t>
    </dgm:pt>
    <dgm:pt modelId="{9CFC973C-D09B-4E55-88EC-8830FD84CE5B}" type="parTrans" cxnId="{29FF9FCC-6925-48BF-9896-A7DEBB4BC1B3}">
      <dgm:prSet/>
      <dgm:spPr/>
      <dgm:t>
        <a:bodyPr/>
        <a:lstStyle/>
        <a:p>
          <a:endParaRPr lang="en-CA"/>
        </a:p>
      </dgm:t>
    </dgm:pt>
    <dgm:pt modelId="{8CD6B339-FE50-4021-87B4-E6E589216AC3}" type="sibTrans" cxnId="{29FF9FCC-6925-48BF-9896-A7DEBB4BC1B3}">
      <dgm:prSet/>
      <dgm:spPr/>
      <dgm:t>
        <a:bodyPr/>
        <a:lstStyle/>
        <a:p>
          <a:endParaRPr lang="en-CA"/>
        </a:p>
      </dgm:t>
    </dgm:pt>
    <dgm:pt modelId="{266C98BF-9702-4469-A4C0-E77E0B0AB116}">
      <dgm:prSet custT="1"/>
      <dgm:spPr>
        <a:gradFill rotWithShape="0">
          <a:gsLst>
            <a:gs pos="100000">
              <a:schemeClr val="bg1"/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</a:gradFill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Deviations from current plan design if changes are desired.</a:t>
          </a:r>
          <a:endParaRPr lang="en-CA" sz="1800" dirty="0">
            <a:solidFill>
              <a:schemeClr val="tx1"/>
            </a:solidFill>
          </a:endParaRPr>
        </a:p>
      </dgm:t>
    </dgm:pt>
    <dgm:pt modelId="{6AE0D4BD-DD1F-49B9-9736-274E3E6D5551}" type="parTrans" cxnId="{F95DC022-7F58-4B79-BE26-94D8D2FC86C4}">
      <dgm:prSet/>
      <dgm:spPr/>
      <dgm:t>
        <a:bodyPr/>
        <a:lstStyle/>
        <a:p>
          <a:endParaRPr lang="en-CA"/>
        </a:p>
      </dgm:t>
    </dgm:pt>
    <dgm:pt modelId="{7D7CAA08-DAF1-4517-B5E2-06F047F4DABD}" type="sibTrans" cxnId="{F95DC022-7F58-4B79-BE26-94D8D2FC86C4}">
      <dgm:prSet/>
      <dgm:spPr/>
      <dgm:t>
        <a:bodyPr/>
        <a:lstStyle/>
        <a:p>
          <a:endParaRPr lang="en-CA"/>
        </a:p>
      </dgm:t>
    </dgm:pt>
    <dgm:pt modelId="{C8A85012-69D1-4ABA-BB17-1171CC1724CC}">
      <dgm:prSet custT="1"/>
      <dgm:spPr>
        <a:gradFill rotWithShape="0">
          <a:gsLst>
            <a:gs pos="100000">
              <a:schemeClr val="bg1"/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</a:gradFill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Reach Out to Us at 403.297.0252 or at underwriting@unistarinc.ca</a:t>
          </a:r>
        </a:p>
      </dgm:t>
    </dgm:pt>
    <dgm:pt modelId="{06EB8A02-B654-4AA6-B4A7-E425DC72484D}" type="parTrans" cxnId="{4324FE29-D2BB-4E39-97DC-292889167D83}">
      <dgm:prSet/>
      <dgm:spPr/>
      <dgm:t>
        <a:bodyPr/>
        <a:lstStyle/>
        <a:p>
          <a:endParaRPr lang="en-CA"/>
        </a:p>
      </dgm:t>
    </dgm:pt>
    <dgm:pt modelId="{05EE3407-D71F-4146-8A55-7F0BCDD3A42E}" type="sibTrans" cxnId="{4324FE29-D2BB-4E39-97DC-292889167D83}">
      <dgm:prSet/>
      <dgm:spPr/>
      <dgm:t>
        <a:bodyPr/>
        <a:lstStyle/>
        <a:p>
          <a:endParaRPr lang="en-CA"/>
        </a:p>
      </dgm:t>
    </dgm:pt>
    <dgm:pt modelId="{6154927E-CF21-42CF-9114-215BE114525B}" type="pres">
      <dgm:prSet presAssocID="{B9A1A4AC-0BE9-4144-A50C-7DF0E0236E63}" presName="Name0" presStyleCnt="0">
        <dgm:presLayoutVars>
          <dgm:dir/>
          <dgm:animLvl val="lvl"/>
          <dgm:resizeHandles val="exact"/>
        </dgm:presLayoutVars>
      </dgm:prSet>
      <dgm:spPr/>
    </dgm:pt>
    <dgm:pt modelId="{366E9DC7-774D-4D5B-9DBE-84AA7706EEEF}" type="pres">
      <dgm:prSet presAssocID="{C8A85012-69D1-4ABA-BB17-1171CC1724CC}" presName="boxAndChildren" presStyleCnt="0"/>
      <dgm:spPr/>
    </dgm:pt>
    <dgm:pt modelId="{5D713780-0256-4D9E-BC2C-E1FAC4328F60}" type="pres">
      <dgm:prSet presAssocID="{C8A85012-69D1-4ABA-BB17-1171CC1724CC}" presName="parentTextBox" presStyleLbl="node1" presStyleIdx="0" presStyleCnt="6"/>
      <dgm:spPr/>
    </dgm:pt>
    <dgm:pt modelId="{06393FE1-39F1-45A3-BA84-C6677CDAB7A8}" type="pres">
      <dgm:prSet presAssocID="{7D7CAA08-DAF1-4517-B5E2-06F047F4DABD}" presName="sp" presStyleCnt="0"/>
      <dgm:spPr/>
    </dgm:pt>
    <dgm:pt modelId="{C0598FFB-0BB7-4DFD-A6B7-4C3B712793F8}" type="pres">
      <dgm:prSet presAssocID="{266C98BF-9702-4469-A4C0-E77E0B0AB116}" presName="arrowAndChildren" presStyleCnt="0"/>
      <dgm:spPr/>
    </dgm:pt>
    <dgm:pt modelId="{0E8E7442-171F-4C56-9632-7073A0FB6E14}" type="pres">
      <dgm:prSet presAssocID="{266C98BF-9702-4469-A4C0-E77E0B0AB116}" presName="parentTextArrow" presStyleLbl="node1" presStyleIdx="1" presStyleCnt="6"/>
      <dgm:spPr/>
    </dgm:pt>
    <dgm:pt modelId="{878DDF7B-D285-4B48-A384-B9AC8A2FAB30}" type="pres">
      <dgm:prSet presAssocID="{8CD6B339-FE50-4021-87B4-E6E589216AC3}" presName="sp" presStyleCnt="0"/>
      <dgm:spPr/>
    </dgm:pt>
    <dgm:pt modelId="{20B3EC62-8986-4C28-B3D9-54DDDE0620C7}" type="pres">
      <dgm:prSet presAssocID="{5DF95945-3F4B-44D0-B448-ED2E60462884}" presName="arrowAndChildren" presStyleCnt="0"/>
      <dgm:spPr/>
    </dgm:pt>
    <dgm:pt modelId="{44BFBD09-1091-4AD8-968B-1EE6EF570E42}" type="pres">
      <dgm:prSet presAssocID="{5DF95945-3F4B-44D0-B448-ED2E60462884}" presName="parentTextArrow" presStyleLbl="node1" presStyleIdx="2" presStyleCnt="6"/>
      <dgm:spPr/>
    </dgm:pt>
    <dgm:pt modelId="{EAD4EA23-54C2-426B-950A-31823362FD65}" type="pres">
      <dgm:prSet presAssocID="{6A7F8B6C-EBC8-4B2F-880B-E6AB4BECFCA9}" presName="sp" presStyleCnt="0"/>
      <dgm:spPr/>
    </dgm:pt>
    <dgm:pt modelId="{1738B405-0E6C-4ED1-B747-9347D54C6BDC}" type="pres">
      <dgm:prSet presAssocID="{BF365371-25BE-4593-B44F-AD3398F5F7D1}" presName="arrowAndChildren" presStyleCnt="0"/>
      <dgm:spPr/>
    </dgm:pt>
    <dgm:pt modelId="{93566BD9-754A-4AEE-9FCD-EDD910AB9F94}" type="pres">
      <dgm:prSet presAssocID="{BF365371-25BE-4593-B44F-AD3398F5F7D1}" presName="parentTextArrow" presStyleLbl="node1" presStyleIdx="3" presStyleCnt="6"/>
      <dgm:spPr/>
    </dgm:pt>
    <dgm:pt modelId="{B4B36F91-DCCD-4F97-BCFC-98771EBE8C03}" type="pres">
      <dgm:prSet presAssocID="{4BF37D5A-E023-4B7F-B73D-410586B9547F}" presName="sp" presStyleCnt="0"/>
      <dgm:spPr/>
    </dgm:pt>
    <dgm:pt modelId="{FCD179AA-DFA6-47E3-B4F0-5906F76EBA89}" type="pres">
      <dgm:prSet presAssocID="{E4E72F71-CF37-4757-B5C4-41A65DC4AE0F}" presName="arrowAndChildren" presStyleCnt="0"/>
      <dgm:spPr/>
    </dgm:pt>
    <dgm:pt modelId="{E5EFE1FD-4CBA-4E3A-BCED-8814F6892C1D}" type="pres">
      <dgm:prSet presAssocID="{E4E72F71-CF37-4757-B5C4-41A65DC4AE0F}" presName="parentTextArrow" presStyleLbl="node1" presStyleIdx="4" presStyleCnt="6"/>
      <dgm:spPr/>
    </dgm:pt>
    <dgm:pt modelId="{1A4B19D9-CCC3-4C5A-8A3A-CD1347B14098}" type="pres">
      <dgm:prSet presAssocID="{89C7C91D-7FE1-47C9-A519-FB824E07F1E5}" presName="sp" presStyleCnt="0"/>
      <dgm:spPr/>
    </dgm:pt>
    <dgm:pt modelId="{36C68830-8725-4F50-805A-FC13A0F4868E}" type="pres">
      <dgm:prSet presAssocID="{AF10C2C2-E6C7-4FE0-8DBE-4070E22D7EC4}" presName="arrowAndChildren" presStyleCnt="0"/>
      <dgm:spPr/>
    </dgm:pt>
    <dgm:pt modelId="{8FAA7F55-5236-4C91-B449-9815117C06F7}" type="pres">
      <dgm:prSet presAssocID="{AF10C2C2-E6C7-4FE0-8DBE-4070E22D7EC4}" presName="parentTextArrow" presStyleLbl="node1" presStyleIdx="5" presStyleCnt="6"/>
      <dgm:spPr/>
    </dgm:pt>
  </dgm:ptLst>
  <dgm:cxnLst>
    <dgm:cxn modelId="{70457214-F14E-4BC7-B3B7-FF22C33E0E2D}" type="presOf" srcId="{BF365371-25BE-4593-B44F-AD3398F5F7D1}" destId="{93566BD9-754A-4AEE-9FCD-EDD910AB9F94}" srcOrd="0" destOrd="0" presId="urn:microsoft.com/office/officeart/2005/8/layout/process4"/>
    <dgm:cxn modelId="{F95DC022-7F58-4B79-BE26-94D8D2FC86C4}" srcId="{B9A1A4AC-0BE9-4144-A50C-7DF0E0236E63}" destId="{266C98BF-9702-4469-A4C0-E77E0B0AB116}" srcOrd="4" destOrd="0" parTransId="{6AE0D4BD-DD1F-49B9-9736-274E3E6D5551}" sibTransId="{7D7CAA08-DAF1-4517-B5E2-06F047F4DABD}"/>
    <dgm:cxn modelId="{4324FE29-D2BB-4E39-97DC-292889167D83}" srcId="{B9A1A4AC-0BE9-4144-A50C-7DF0E0236E63}" destId="{C8A85012-69D1-4ABA-BB17-1171CC1724CC}" srcOrd="5" destOrd="0" parTransId="{06EB8A02-B654-4AA6-B4A7-E425DC72484D}" sibTransId="{05EE3407-D71F-4146-8A55-7F0BCDD3A42E}"/>
    <dgm:cxn modelId="{49F2E033-E28F-4A0E-99AE-D8DBFBA40B70}" type="presOf" srcId="{E4E72F71-CF37-4757-B5C4-41A65DC4AE0F}" destId="{E5EFE1FD-4CBA-4E3A-BCED-8814F6892C1D}" srcOrd="0" destOrd="0" presId="urn:microsoft.com/office/officeart/2005/8/layout/process4"/>
    <dgm:cxn modelId="{0B3C333A-4FDB-42E5-90DC-298C0D6A924E}" type="presOf" srcId="{5DF95945-3F4B-44D0-B448-ED2E60462884}" destId="{44BFBD09-1091-4AD8-968B-1EE6EF570E42}" srcOrd="0" destOrd="0" presId="urn:microsoft.com/office/officeart/2005/8/layout/process4"/>
    <dgm:cxn modelId="{1528A23B-B032-4168-AF7C-FA8FDDA49C76}" srcId="{B9A1A4AC-0BE9-4144-A50C-7DF0E0236E63}" destId="{E4E72F71-CF37-4757-B5C4-41A65DC4AE0F}" srcOrd="1" destOrd="0" parTransId="{7E79B285-2EBA-4946-AE34-C15076BF0C4C}" sibTransId="{4BF37D5A-E023-4B7F-B73D-410586B9547F}"/>
    <dgm:cxn modelId="{9AF32680-2170-4024-8F24-2449F7F0A2C1}" type="presOf" srcId="{266C98BF-9702-4469-A4C0-E77E0B0AB116}" destId="{0E8E7442-171F-4C56-9632-7073A0FB6E14}" srcOrd="0" destOrd="0" presId="urn:microsoft.com/office/officeart/2005/8/layout/process4"/>
    <dgm:cxn modelId="{DA2F8786-C54B-425B-9D97-A2702D504CAC}" type="presOf" srcId="{AF10C2C2-E6C7-4FE0-8DBE-4070E22D7EC4}" destId="{8FAA7F55-5236-4C91-B449-9815117C06F7}" srcOrd="0" destOrd="0" presId="urn:microsoft.com/office/officeart/2005/8/layout/process4"/>
    <dgm:cxn modelId="{082954B3-D78C-4A8D-AC4D-3C9E3BA63AAC}" srcId="{B9A1A4AC-0BE9-4144-A50C-7DF0E0236E63}" destId="{BF365371-25BE-4593-B44F-AD3398F5F7D1}" srcOrd="2" destOrd="0" parTransId="{B82EBD7B-D45E-4020-875A-5254FEAAA51C}" sibTransId="{6A7F8B6C-EBC8-4B2F-880B-E6AB4BECFCA9}"/>
    <dgm:cxn modelId="{0D8D79CB-9E39-47EE-B5B0-6B6BA96DD769}" type="presOf" srcId="{B9A1A4AC-0BE9-4144-A50C-7DF0E0236E63}" destId="{6154927E-CF21-42CF-9114-215BE114525B}" srcOrd="0" destOrd="0" presId="urn:microsoft.com/office/officeart/2005/8/layout/process4"/>
    <dgm:cxn modelId="{29FF9FCC-6925-48BF-9896-A7DEBB4BC1B3}" srcId="{B9A1A4AC-0BE9-4144-A50C-7DF0E0236E63}" destId="{5DF95945-3F4B-44D0-B448-ED2E60462884}" srcOrd="3" destOrd="0" parTransId="{9CFC973C-D09B-4E55-88EC-8830FD84CE5B}" sibTransId="{8CD6B339-FE50-4021-87B4-E6E589216AC3}"/>
    <dgm:cxn modelId="{4A4CD5F8-7996-4F3B-9F0B-3F08C1C3CF02}" type="presOf" srcId="{C8A85012-69D1-4ABA-BB17-1171CC1724CC}" destId="{5D713780-0256-4D9E-BC2C-E1FAC4328F60}" srcOrd="0" destOrd="0" presId="urn:microsoft.com/office/officeart/2005/8/layout/process4"/>
    <dgm:cxn modelId="{3E4386F9-E5C5-4D6D-A6BC-BA1FCAAAB4DD}" srcId="{B9A1A4AC-0BE9-4144-A50C-7DF0E0236E63}" destId="{AF10C2C2-E6C7-4FE0-8DBE-4070E22D7EC4}" srcOrd="0" destOrd="0" parTransId="{84A33C3D-49CC-4F58-872B-6E46FDEB03DD}" sibTransId="{89C7C91D-7FE1-47C9-A519-FB824E07F1E5}"/>
    <dgm:cxn modelId="{FDC887D5-D910-4D9C-BCAE-10D0D767228F}" type="presParOf" srcId="{6154927E-CF21-42CF-9114-215BE114525B}" destId="{366E9DC7-774D-4D5B-9DBE-84AA7706EEEF}" srcOrd="0" destOrd="0" presId="urn:microsoft.com/office/officeart/2005/8/layout/process4"/>
    <dgm:cxn modelId="{5E3FCDDA-D293-4010-AA43-CC7B333000F0}" type="presParOf" srcId="{366E9DC7-774D-4D5B-9DBE-84AA7706EEEF}" destId="{5D713780-0256-4D9E-BC2C-E1FAC4328F60}" srcOrd="0" destOrd="0" presId="urn:microsoft.com/office/officeart/2005/8/layout/process4"/>
    <dgm:cxn modelId="{8FCFE2CC-A2E3-4388-9C79-356441CA93BC}" type="presParOf" srcId="{6154927E-CF21-42CF-9114-215BE114525B}" destId="{06393FE1-39F1-45A3-BA84-C6677CDAB7A8}" srcOrd="1" destOrd="0" presId="urn:microsoft.com/office/officeart/2005/8/layout/process4"/>
    <dgm:cxn modelId="{77E39BEF-315A-4467-84DA-BDB0B4B1A699}" type="presParOf" srcId="{6154927E-CF21-42CF-9114-215BE114525B}" destId="{C0598FFB-0BB7-4DFD-A6B7-4C3B712793F8}" srcOrd="2" destOrd="0" presId="urn:microsoft.com/office/officeart/2005/8/layout/process4"/>
    <dgm:cxn modelId="{44E4ACC2-8AB0-4708-8B67-324D4E48074C}" type="presParOf" srcId="{C0598FFB-0BB7-4DFD-A6B7-4C3B712793F8}" destId="{0E8E7442-171F-4C56-9632-7073A0FB6E14}" srcOrd="0" destOrd="0" presId="urn:microsoft.com/office/officeart/2005/8/layout/process4"/>
    <dgm:cxn modelId="{A093D237-75D9-4D40-A4F5-EFD8C860BC8C}" type="presParOf" srcId="{6154927E-CF21-42CF-9114-215BE114525B}" destId="{878DDF7B-D285-4B48-A384-B9AC8A2FAB30}" srcOrd="3" destOrd="0" presId="urn:microsoft.com/office/officeart/2005/8/layout/process4"/>
    <dgm:cxn modelId="{553FBB24-1A8B-42DF-9AD5-9D624C80937B}" type="presParOf" srcId="{6154927E-CF21-42CF-9114-215BE114525B}" destId="{20B3EC62-8986-4C28-B3D9-54DDDE0620C7}" srcOrd="4" destOrd="0" presId="urn:microsoft.com/office/officeart/2005/8/layout/process4"/>
    <dgm:cxn modelId="{947918C6-4B2B-492B-9CD0-5518D4814CBA}" type="presParOf" srcId="{20B3EC62-8986-4C28-B3D9-54DDDE0620C7}" destId="{44BFBD09-1091-4AD8-968B-1EE6EF570E42}" srcOrd="0" destOrd="0" presId="urn:microsoft.com/office/officeart/2005/8/layout/process4"/>
    <dgm:cxn modelId="{44279241-0693-45A8-B7E3-6E8B5B59F451}" type="presParOf" srcId="{6154927E-CF21-42CF-9114-215BE114525B}" destId="{EAD4EA23-54C2-426B-950A-31823362FD65}" srcOrd="5" destOrd="0" presId="urn:microsoft.com/office/officeart/2005/8/layout/process4"/>
    <dgm:cxn modelId="{65CCD723-545E-4996-BCD4-FB3E49E10321}" type="presParOf" srcId="{6154927E-CF21-42CF-9114-215BE114525B}" destId="{1738B405-0E6C-4ED1-B747-9347D54C6BDC}" srcOrd="6" destOrd="0" presId="urn:microsoft.com/office/officeart/2005/8/layout/process4"/>
    <dgm:cxn modelId="{CFD916C9-A5AB-4DA8-9209-DF9B4DF143AF}" type="presParOf" srcId="{1738B405-0E6C-4ED1-B747-9347D54C6BDC}" destId="{93566BD9-754A-4AEE-9FCD-EDD910AB9F94}" srcOrd="0" destOrd="0" presId="urn:microsoft.com/office/officeart/2005/8/layout/process4"/>
    <dgm:cxn modelId="{A8C6F91F-CBCE-49EF-9F01-3EE170D693AF}" type="presParOf" srcId="{6154927E-CF21-42CF-9114-215BE114525B}" destId="{B4B36F91-DCCD-4F97-BCFC-98771EBE8C03}" srcOrd="7" destOrd="0" presId="urn:microsoft.com/office/officeart/2005/8/layout/process4"/>
    <dgm:cxn modelId="{ED42B288-805E-4873-A9CD-BE512271E8DA}" type="presParOf" srcId="{6154927E-CF21-42CF-9114-215BE114525B}" destId="{FCD179AA-DFA6-47E3-B4F0-5906F76EBA89}" srcOrd="8" destOrd="0" presId="urn:microsoft.com/office/officeart/2005/8/layout/process4"/>
    <dgm:cxn modelId="{76794FCD-6812-4975-ACE8-163C21DF53FB}" type="presParOf" srcId="{FCD179AA-DFA6-47E3-B4F0-5906F76EBA89}" destId="{E5EFE1FD-4CBA-4E3A-BCED-8814F6892C1D}" srcOrd="0" destOrd="0" presId="urn:microsoft.com/office/officeart/2005/8/layout/process4"/>
    <dgm:cxn modelId="{BC2D6439-0AEE-41AA-9E42-E4BA4EC0B6C8}" type="presParOf" srcId="{6154927E-CF21-42CF-9114-215BE114525B}" destId="{1A4B19D9-CCC3-4C5A-8A3A-CD1347B14098}" srcOrd="9" destOrd="0" presId="urn:microsoft.com/office/officeart/2005/8/layout/process4"/>
    <dgm:cxn modelId="{08B10C4B-6B4F-4880-9037-7BE8E15C15BB}" type="presParOf" srcId="{6154927E-CF21-42CF-9114-215BE114525B}" destId="{36C68830-8725-4F50-805A-FC13A0F4868E}" srcOrd="10" destOrd="0" presId="urn:microsoft.com/office/officeart/2005/8/layout/process4"/>
    <dgm:cxn modelId="{885B03D8-54AF-42BB-B7B2-3C1C029EE465}" type="presParOf" srcId="{36C68830-8725-4F50-805A-FC13A0F4868E}" destId="{8FAA7F55-5236-4C91-B449-9815117C06F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0472E1-11BB-43A8-B279-DE030B440706}">
      <dsp:nvSpPr>
        <dsp:cNvPr id="0" name=""/>
        <dsp:cNvSpPr/>
      </dsp:nvSpPr>
      <dsp:spPr>
        <a:xfrm>
          <a:off x="0" y="2750514"/>
          <a:ext cx="7012652" cy="902780"/>
        </a:xfrm>
        <a:prstGeom prst="rect">
          <a:avLst/>
        </a:prstGeom>
        <a:gradFill rotWithShape="0">
          <a:gsLst>
            <a:gs pos="100000">
              <a:schemeClr val="bg1"/>
            </a:gs>
            <a:gs pos="100000">
              <a:schemeClr val="accent5">
                <a:hueOff val="1074947"/>
                <a:satOff val="-11617"/>
                <a:lumOff val="-372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tx1"/>
              </a:solidFill>
            </a:rPr>
            <a:t>The intent is to create a block of business for CAMGA members in order to take advantage of a single renewal date, blended block rates and lowered plan expenses.</a:t>
          </a:r>
          <a:endParaRPr lang="en-CA" sz="1700" kern="1200" dirty="0">
            <a:solidFill>
              <a:schemeClr val="tx1"/>
            </a:solidFill>
          </a:endParaRP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solidFill>
              <a:srgbClr val="2B3F72"/>
            </a:solidFill>
          </a:endParaRPr>
        </a:p>
      </dsp:txBody>
      <dsp:txXfrm>
        <a:off x="0" y="2750514"/>
        <a:ext cx="7012652" cy="902780"/>
      </dsp:txXfrm>
    </dsp:sp>
    <dsp:sp modelId="{CF127B9F-1613-4185-80CC-CF831F47F0B4}">
      <dsp:nvSpPr>
        <dsp:cNvPr id="0" name=""/>
        <dsp:cNvSpPr/>
      </dsp:nvSpPr>
      <dsp:spPr>
        <a:xfrm rot="10800000">
          <a:off x="0" y="1451863"/>
          <a:ext cx="7012652" cy="1388476"/>
        </a:xfrm>
        <a:prstGeom prst="upArrowCallout">
          <a:avLst/>
        </a:prstGeom>
        <a:gradFill rotWithShape="0">
          <a:gsLst>
            <a:gs pos="100000">
              <a:schemeClr val="bg1"/>
            </a:gs>
            <a:gs pos="100000">
              <a:schemeClr val="accent5">
                <a:hueOff val="2149893"/>
                <a:satOff val="-23233"/>
                <a:lumOff val="-7452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tx1"/>
              </a:solidFill>
            </a:rPr>
            <a:t>Specializing in underwriting Associations, Unistar has created a program for CAMGA members allowing for corresponding buying power.</a:t>
          </a:r>
          <a:endParaRPr lang="en-CA" sz="1700" kern="1200" dirty="0">
            <a:solidFill>
              <a:schemeClr val="tx1"/>
            </a:solidFill>
          </a:endParaRP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>
            <a:solidFill>
              <a:schemeClr val="tx1"/>
            </a:solidFill>
          </a:endParaRP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solidFill>
              <a:srgbClr val="2B3F72"/>
            </a:solidFill>
          </a:endParaRPr>
        </a:p>
      </dsp:txBody>
      <dsp:txXfrm rot="10800000">
        <a:off x="0" y="1451863"/>
        <a:ext cx="7012652" cy="902190"/>
      </dsp:txXfrm>
    </dsp:sp>
    <dsp:sp modelId="{8FAA7F55-5236-4C91-B449-9815117C06F7}">
      <dsp:nvSpPr>
        <dsp:cNvPr id="0" name=""/>
        <dsp:cNvSpPr/>
      </dsp:nvSpPr>
      <dsp:spPr>
        <a:xfrm rot="10800000">
          <a:off x="0" y="645"/>
          <a:ext cx="7012652" cy="1388476"/>
        </a:xfrm>
        <a:prstGeom prst="upArrowCallout">
          <a:avLst/>
        </a:prstGeom>
        <a:gradFill rotWithShape="0">
          <a:gsLst>
            <a:gs pos="100000">
              <a:schemeClr val="bg1"/>
            </a:gs>
            <a:gs pos="100000">
              <a:schemeClr val="accent5">
                <a:hueOff val="2149893"/>
                <a:satOff val="-23233"/>
                <a:lumOff val="-7452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tx1"/>
              </a:solidFill>
            </a:rPr>
            <a:t>A CAMGA branded group benefits plan, regardless of group size with many options focusing on services, costs and values rather than the insurers.</a:t>
          </a:r>
          <a:endParaRPr lang="en-CA" sz="1700" kern="1200" dirty="0">
            <a:solidFill>
              <a:schemeClr val="tx1"/>
            </a:solidFill>
          </a:endParaRPr>
        </a:p>
      </dsp:txBody>
      <dsp:txXfrm rot="10800000">
        <a:off x="0" y="645"/>
        <a:ext cx="7012652" cy="9021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713780-0256-4D9E-BC2C-E1FAC4328F60}">
      <dsp:nvSpPr>
        <dsp:cNvPr id="0" name=""/>
        <dsp:cNvSpPr/>
      </dsp:nvSpPr>
      <dsp:spPr>
        <a:xfrm>
          <a:off x="0" y="3228476"/>
          <a:ext cx="7012652" cy="423735"/>
        </a:xfrm>
        <a:prstGeom prst="rect">
          <a:avLst/>
        </a:prstGeom>
        <a:gradFill rotWithShape="0">
          <a:gsLst>
            <a:gs pos="100000">
              <a:schemeClr val="bg1"/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Reach Out to Us at 403.297.0252 or at underwriting@unistarinc.ca</a:t>
          </a:r>
        </a:p>
      </dsp:txBody>
      <dsp:txXfrm>
        <a:off x="0" y="3228476"/>
        <a:ext cx="7012652" cy="423735"/>
      </dsp:txXfrm>
    </dsp:sp>
    <dsp:sp modelId="{0E8E7442-171F-4C56-9632-7073A0FB6E14}">
      <dsp:nvSpPr>
        <dsp:cNvPr id="0" name=""/>
        <dsp:cNvSpPr/>
      </dsp:nvSpPr>
      <dsp:spPr>
        <a:xfrm rot="10800000">
          <a:off x="0" y="2583127"/>
          <a:ext cx="7012652" cy="651705"/>
        </a:xfrm>
        <a:prstGeom prst="upArrowCallout">
          <a:avLst/>
        </a:prstGeom>
        <a:gradFill rotWithShape="0">
          <a:gsLst>
            <a:gs pos="100000">
              <a:schemeClr val="bg1"/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Deviations from current plan design if changes are desired.</a:t>
          </a:r>
          <a:endParaRPr lang="en-CA" sz="1800" kern="1200" dirty="0">
            <a:solidFill>
              <a:schemeClr val="tx1"/>
            </a:solidFill>
          </a:endParaRPr>
        </a:p>
      </dsp:txBody>
      <dsp:txXfrm rot="10800000">
        <a:off x="0" y="2583127"/>
        <a:ext cx="7012652" cy="423458"/>
      </dsp:txXfrm>
    </dsp:sp>
    <dsp:sp modelId="{44BFBD09-1091-4AD8-968B-1EE6EF570E42}">
      <dsp:nvSpPr>
        <dsp:cNvPr id="0" name=""/>
        <dsp:cNvSpPr/>
      </dsp:nvSpPr>
      <dsp:spPr>
        <a:xfrm rot="10800000">
          <a:off x="0" y="1937777"/>
          <a:ext cx="7012652" cy="651705"/>
        </a:xfrm>
        <a:prstGeom prst="upArrowCallout">
          <a:avLst/>
        </a:prstGeom>
        <a:gradFill rotWithShape="0">
          <a:gsLst>
            <a:gs pos="100000">
              <a:schemeClr val="bg1"/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Rates and Claims Experience – 2 years</a:t>
          </a:r>
        </a:p>
      </dsp:txBody>
      <dsp:txXfrm rot="10800000">
        <a:off x="0" y="1937777"/>
        <a:ext cx="7012652" cy="423458"/>
      </dsp:txXfrm>
    </dsp:sp>
    <dsp:sp modelId="{93566BD9-754A-4AEE-9FCD-EDD910AB9F94}">
      <dsp:nvSpPr>
        <dsp:cNvPr id="0" name=""/>
        <dsp:cNvSpPr/>
      </dsp:nvSpPr>
      <dsp:spPr>
        <a:xfrm rot="10800000">
          <a:off x="0" y="1292427"/>
          <a:ext cx="7012652" cy="651705"/>
        </a:xfrm>
        <a:prstGeom prst="upArrowCallout">
          <a:avLst/>
        </a:prstGeom>
        <a:gradFill rotWithShape="0">
          <a:gsLst>
            <a:gs pos="100000">
              <a:schemeClr val="bg1"/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Renewal Reports – 2 years</a:t>
          </a:r>
        </a:p>
      </dsp:txBody>
      <dsp:txXfrm rot="10800000">
        <a:off x="0" y="1292427"/>
        <a:ext cx="7012652" cy="423458"/>
      </dsp:txXfrm>
    </dsp:sp>
    <dsp:sp modelId="{E5EFE1FD-4CBA-4E3A-BCED-8814F6892C1D}">
      <dsp:nvSpPr>
        <dsp:cNvPr id="0" name=""/>
        <dsp:cNvSpPr/>
      </dsp:nvSpPr>
      <dsp:spPr>
        <a:xfrm rot="10800000">
          <a:off x="0" y="647078"/>
          <a:ext cx="7012652" cy="651705"/>
        </a:xfrm>
        <a:prstGeom prst="upArrowCallout">
          <a:avLst/>
        </a:prstGeom>
        <a:gradFill rotWithShape="0">
          <a:gsLst>
            <a:gs pos="100000">
              <a:schemeClr val="bg1"/>
            </a:gs>
            <a:gs pos="100000">
              <a:schemeClr val="accent5">
                <a:hueOff val="1074947"/>
                <a:satOff val="-11617"/>
                <a:lumOff val="-372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Employee Data Sheet in Excel</a:t>
          </a:r>
          <a:endParaRPr lang="en-CA" sz="1800" kern="1200" dirty="0">
            <a:solidFill>
              <a:schemeClr val="tx1"/>
            </a:solidFill>
          </a:endParaRPr>
        </a:p>
      </dsp:txBody>
      <dsp:txXfrm rot="10800000">
        <a:off x="0" y="647078"/>
        <a:ext cx="7012652" cy="423458"/>
      </dsp:txXfrm>
    </dsp:sp>
    <dsp:sp modelId="{8FAA7F55-5236-4C91-B449-9815117C06F7}">
      <dsp:nvSpPr>
        <dsp:cNvPr id="0" name=""/>
        <dsp:cNvSpPr/>
      </dsp:nvSpPr>
      <dsp:spPr>
        <a:xfrm rot="10800000">
          <a:off x="0" y="1728"/>
          <a:ext cx="7012652" cy="651705"/>
        </a:xfrm>
        <a:prstGeom prst="upArrowCallout">
          <a:avLst/>
        </a:prstGeom>
        <a:gradFill rotWithShape="0">
          <a:gsLst>
            <a:gs pos="100000">
              <a:schemeClr val="bg1"/>
            </a:gs>
            <a:gs pos="100000">
              <a:schemeClr val="accent5">
                <a:hueOff val="2149893"/>
                <a:satOff val="-23233"/>
                <a:lumOff val="-7452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Current Benefit Summary and/or Employee Booklet</a:t>
          </a:r>
        </a:p>
      </dsp:txBody>
      <dsp:txXfrm rot="10800000">
        <a:off x="0" y="1728"/>
        <a:ext cx="7012652" cy="4234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C91FD-413A-254D-8152-051280874EAF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91CDBE-28F0-2F46-9DAF-C91E5DF55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064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4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5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27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8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6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9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6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70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39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17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01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83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95093" y="802300"/>
            <a:ext cx="7491353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95093" y="3531206"/>
            <a:ext cx="7491353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6DFE-13C5-4A42-95A7-577BD0B4ACA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95092" y="329309"/>
            <a:ext cx="4115056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12938" y="798973"/>
            <a:ext cx="1069340" cy="503578"/>
          </a:xfrm>
        </p:spPr>
        <p:txBody>
          <a:bodyPr/>
          <a:lstStyle/>
          <a:p>
            <a:fld id="{B3216716-3185-466E-A859-A5C22788583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3195093" y="3528542"/>
            <a:ext cx="749135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5652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6DFE-13C5-4A42-95A7-577BD0B4ACA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6716-3185-466E-A859-A5C22788583D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924655" y="1847088"/>
            <a:ext cx="876179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3416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655" y="1756130"/>
            <a:ext cx="7489336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4656" y="3806197"/>
            <a:ext cx="748933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6DFE-13C5-4A42-95A7-577BD0B4ACA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6716-3185-466E-A859-A5C22788583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924655" y="3804985"/>
            <a:ext cx="748933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6010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655" y="804891"/>
            <a:ext cx="8761791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4654" y="2013936"/>
            <a:ext cx="4167828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8909" y="2013937"/>
            <a:ext cx="4167536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6DFE-13C5-4A42-95A7-577BD0B4ACA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6716-3185-466E-A859-A5C22788583D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924655" y="1847088"/>
            <a:ext cx="876179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1287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924655" y="1847088"/>
            <a:ext cx="876179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655" y="804165"/>
            <a:ext cx="8761792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4655" y="2019551"/>
            <a:ext cx="4167688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4655" y="2824271"/>
            <a:ext cx="4167688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8909" y="2023005"/>
            <a:ext cx="416753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8909" y="2821491"/>
            <a:ext cx="4167536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6DFE-13C5-4A42-95A7-577BD0B4ACA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6716-3185-466E-A859-A5C227885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900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924655" y="1847088"/>
            <a:ext cx="876179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6DFE-13C5-4A42-95A7-577BD0B4ACA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6716-3185-466E-A859-A5C227885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4358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6DFE-13C5-4A42-95A7-577BD0B4ACA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6716-3185-466E-A859-A5C227885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187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8723" y="798973"/>
            <a:ext cx="323460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2208" y="798974"/>
            <a:ext cx="5104237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18723" y="3205493"/>
            <a:ext cx="3236492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6DFE-13C5-4A42-95A7-577BD0B4ACA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6716-3185-466E-A859-A5C22788583D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922331" y="3205491"/>
            <a:ext cx="32310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9004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6662002" y="482172"/>
            <a:ext cx="4681849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5531" y="1129513"/>
            <a:ext cx="432658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20171" y="1122544"/>
            <a:ext cx="2979997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4656" y="3145992"/>
            <a:ext cx="4320381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915552" y="5469858"/>
            <a:ext cx="4336560" cy="320123"/>
          </a:xfrm>
        </p:spPr>
        <p:txBody>
          <a:bodyPr/>
          <a:lstStyle>
            <a:lvl1pPr algn="l">
              <a:defRPr/>
            </a:lvl1pPr>
          </a:lstStyle>
          <a:p>
            <a:fld id="{65CA6DFE-13C5-4A42-95A7-577BD0B4ACA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16707" y="318642"/>
            <a:ext cx="43354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6716-3185-466E-A859-A5C22788583D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921708" y="3143605"/>
            <a:ext cx="432268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2588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924655" y="1847088"/>
            <a:ext cx="876179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6DFE-13C5-4A42-95A7-577BD0B4ACA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6716-3185-466E-A859-A5C227885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9591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24038" y="798975"/>
            <a:ext cx="1470703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24655" y="798975"/>
            <a:ext cx="7068127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6DFE-13C5-4A42-95A7-577BD0B4ACA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6716-3185-466E-A859-A5C22788583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224037" y="798975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5346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886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1" r:id="rId11"/>
    <p:sldLayoutId id="214748366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12192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4"/>
            <a:ext cx="12192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4655" y="804521"/>
            <a:ext cx="8761791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4655" y="2015734"/>
            <a:ext cx="8761791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28723" y="330370"/>
            <a:ext cx="3157723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A6DFE-13C5-4A42-95A7-577BD0B4ACA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4655" y="329309"/>
            <a:ext cx="537867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0300" y="798973"/>
            <a:ext cx="1060995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3216716-3185-466E-A859-A5C227885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367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783DFF9-4C20-4C22-85A1-A29AFBAF9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2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Gill Sans MT" panose="020B0502020104020203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EB97AEB-6914-4D5D-9636-56F1EAD1E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2019477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Gill Sans MT" panose="020B0502020104020203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20252" y="1553592"/>
            <a:ext cx="4156127" cy="1251733"/>
          </a:xfrm>
        </p:spPr>
        <p:txBody>
          <a:bodyPr>
            <a:normAutofit/>
          </a:bodyPr>
          <a:lstStyle/>
          <a:p>
            <a:r>
              <a:rPr lang="en-US" sz="4700" cap="none" dirty="0">
                <a:latin typeface="+mn-lt"/>
              </a:rPr>
              <a:t>Group Benefits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1B00628-F912-44D5-A98B-972183C75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99552" y="477560"/>
            <a:ext cx="3054141" cy="2488115"/>
            <a:chOff x="7630846" y="3690296"/>
            <a:chExt cx="4072187" cy="2503978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00C14DD-FDEE-48BB-A350-D99DF54CF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630846" y="3690296"/>
              <a:ext cx="4072187" cy="250397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A4CD1FE-9947-44AE-8904-F70CBD54C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9809" y="3851281"/>
              <a:ext cx="3769485" cy="218162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1F436457-F9FB-4DE0-8716-545E914CA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42575" y="825984"/>
            <a:ext cx="2565529" cy="181474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Gill Sans MT" panose="020B0502020104020203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C446AD0-FF8D-485D-8B0A-81B4F5FE9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99552" y="3131726"/>
            <a:ext cx="3054141" cy="2504352"/>
            <a:chOff x="7630846" y="3184124"/>
            <a:chExt cx="4072187" cy="2590592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28019CC-5019-4EF4-8FF5-E5B8ED01DC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630846" y="3184124"/>
              <a:ext cx="4072187" cy="2590592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8B9BF33-BE90-4F6C-A7E5-600A12DB1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9809" y="3348727"/>
              <a:ext cx="3769485" cy="2254220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06CE62A7-ACC5-47C3-92B9-F84E6A114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42575" y="3461758"/>
            <a:ext cx="2565529" cy="1834180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Gill Sans MT" panose="020B0502020104020203"/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7640A689-DDA6-4799-8C6D-3579E142B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19095" y="3526496"/>
            <a:ext cx="415208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20252" y="3531205"/>
            <a:ext cx="4156126" cy="977621"/>
          </a:xfrm>
        </p:spPr>
        <p:txBody>
          <a:bodyPr>
            <a:normAutofit/>
          </a:bodyPr>
          <a:lstStyle/>
          <a:p>
            <a:br>
              <a:rPr lang="en-US" cap="small" dirty="0"/>
            </a:br>
            <a:r>
              <a:rPr lang="en-US" cap="small" dirty="0"/>
              <a:t>for participating members</a:t>
            </a:r>
          </a:p>
          <a:p>
            <a:endParaRPr lang="en-US" cap="small" dirty="0"/>
          </a:p>
          <a:p>
            <a:endParaRPr lang="en-US" cap="smal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FE94BB-957C-4DD4-821F-C219C3580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024" y="4091561"/>
            <a:ext cx="2171361" cy="689406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B8272F57-16CD-4C54-B5DD-C28BDB79F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1524000" y="6126480"/>
            <a:ext cx="9144000" cy="742950"/>
          </a:xfrm>
          <a:prstGeom prst="rect">
            <a:avLst/>
          </a:prstGeom>
        </p:spPr>
      </p:pic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17839A8C-E80C-4FF4-9339-313A76357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51AC4882-497F-4A4E-90AF-04A2DBB80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024" y="1312213"/>
            <a:ext cx="2225613" cy="75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19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8799" y="580772"/>
            <a:ext cx="7202456" cy="1049235"/>
          </a:xfrm>
          <a:ln>
            <a:solidFill>
              <a:srgbClr val="0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Ctr="0">
            <a:normAutofit fontScale="90000"/>
          </a:bodyPr>
          <a:lstStyle/>
          <a:p>
            <a:pPr algn="ctr"/>
            <a:br>
              <a:rPr lang="en-US" sz="2200" dirty="0"/>
            </a:br>
            <a:r>
              <a:rPr lang="en-US" sz="2800" cap="none" dirty="0"/>
              <a:t>Unistar Special Risks Inc. </a:t>
            </a:r>
            <a:br>
              <a:rPr lang="en-US" sz="2200" dirty="0"/>
            </a:br>
            <a:endParaRPr lang="en-US" sz="22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01C000-675F-471E-BBBE-3E305F95F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608799" y="2012811"/>
            <a:ext cx="2560130" cy="3459865"/>
            <a:chOff x="1446399" y="2012810"/>
            <a:chExt cx="3413507" cy="3459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7A1168D-CB79-4BD8-AFA2-D38A03FE71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46399" y="2012810"/>
              <a:ext cx="3413507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148E747-DA30-4AF0-8B48-97E7487661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5362" y="2182137"/>
              <a:ext cx="3100817" cy="313000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4C637B0F-77D3-46FA-BD84-9F5315F7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43317" y="2345864"/>
            <a:ext cx="2080023" cy="2797627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Gill Sans MT" panose="020B0502020104020203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0592" y="2015734"/>
            <a:ext cx="4280953" cy="3546866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buClr>
                <a:srgbClr val="C00000"/>
              </a:buClr>
              <a:buSzPct val="84000"/>
              <a:buFont typeface="Wingdings 3" panose="05040102010807070707" pitchFamily="18" charset="2"/>
              <a:buChar char="´"/>
            </a:pPr>
            <a:r>
              <a:rPr lang="en-US" sz="1400" dirty="0"/>
              <a:t>At Unistar, we have 80+ years of benefit experience from service to sales to underwriting and we have underwriting authority backed by one of the Worlds largest Reinsurers.  www.unistarinc.ca</a:t>
            </a:r>
          </a:p>
          <a:p>
            <a:pPr>
              <a:lnSpc>
                <a:spcPct val="110000"/>
              </a:lnSpc>
              <a:buClr>
                <a:srgbClr val="C00000"/>
              </a:buClr>
              <a:buSzPct val="88000"/>
              <a:buFont typeface="Wingdings 3" panose="05040102010807070707" pitchFamily="18" charset="2"/>
              <a:buChar char="´"/>
            </a:pPr>
            <a:r>
              <a:rPr lang="en-US" sz="1400" dirty="0"/>
              <a:t>We are consistently evolving to find solutions for risks in new markets. Offering benefits at accessible, affordable, and renewable rates,  at Unistar we believe that there should be a rate for every risk.</a:t>
            </a:r>
          </a:p>
          <a:p>
            <a:pPr>
              <a:lnSpc>
                <a:spcPct val="110000"/>
              </a:lnSpc>
              <a:buClr>
                <a:srgbClr val="C00000"/>
              </a:buClr>
              <a:buSzPct val="86000"/>
              <a:buFont typeface="Wingdings 3" panose="05040102010807070707" pitchFamily="18" charset="2"/>
              <a:buChar char="´"/>
            </a:pPr>
            <a:r>
              <a:rPr lang="en-US" sz="1400" dirty="0"/>
              <a:t>As a dynamic, creative insurance wholesaler, we can identify these opportunities, develop products because of our access to specialty markets, and  we distribute these products through our qualified, independent Third-Party Administrator.</a:t>
            </a:r>
          </a:p>
          <a:p>
            <a:pPr>
              <a:lnSpc>
                <a:spcPct val="110000"/>
              </a:lnSpc>
              <a:buClr>
                <a:srgbClr val="C00000"/>
              </a:buClr>
              <a:buSzPct val="86000"/>
              <a:buFont typeface="Wingdings 3" panose="05040102010807070707" pitchFamily="18" charset="2"/>
              <a:buChar char="´"/>
            </a:pPr>
            <a:r>
              <a:rPr lang="en-US" sz="1400" dirty="0"/>
              <a:t>We are a proud member of CAMGA.</a:t>
            </a:r>
          </a:p>
          <a:p>
            <a:pPr marL="0" indent="0">
              <a:lnSpc>
                <a:spcPct val="110000"/>
              </a:lnSpc>
              <a:buClrTx/>
              <a:buSzPct val="86000"/>
              <a:buNone/>
            </a:pPr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B356FB-8DEF-4A72-8AD4-B836F2FE1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751" y="3349430"/>
            <a:ext cx="1841152" cy="58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7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CDDE5CDF-1512-4CDA-B956-23D223F8D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2019477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B029D7D8-5A6B-4C76-94C8-15798C6C5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1524000" y="6126480"/>
            <a:ext cx="9144000" cy="742950"/>
          </a:xfrm>
          <a:prstGeom prst="rect">
            <a:avLst/>
          </a:prstGeom>
        </p:spPr>
      </p:pic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5C9319C-E20D-4884-952F-60B6A58C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62C9703D-C8F9-44AD-A7C0-C2F3871F8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1601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Gill Sans MT" panose="020B0502020104020203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2765" y="457200"/>
            <a:ext cx="7284749" cy="1280890"/>
          </a:xfrm>
          <a:ln>
            <a:solidFill>
              <a:srgbClr val="0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What is CAMGA Group Benefits?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93CC971-30A3-45A1-905E-CECBE16835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6776900"/>
              </p:ext>
            </p:extLst>
          </p:nvPr>
        </p:nvGraphicFramePr>
        <p:xfrm>
          <a:off x="2998813" y="2018414"/>
          <a:ext cx="7012652" cy="365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BC9B6CAB-35EA-44F4-B8B8-98948C9009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68000" y="6209887"/>
            <a:ext cx="1347333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67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46A35-FB65-4333-8BAF-D4A494774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OBJECTIVES OF CAMGA Benefits?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2C0A0-86E5-434E-A589-59C54204E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 3" panose="05040102010807070707" pitchFamily="18" charset="2"/>
              <a:buChar char="´"/>
            </a:pPr>
            <a:r>
              <a:rPr lang="en-US" dirty="0"/>
              <a:t>Stage 1: Initial enrollment period for all interested members creating a fully insured Association block program for the first two years of operations.</a:t>
            </a:r>
          </a:p>
          <a:p>
            <a:pPr>
              <a:buFont typeface="Wingdings 3" panose="05040102010807070707" pitchFamily="18" charset="2"/>
              <a:buChar char="´"/>
            </a:pPr>
            <a:r>
              <a:rPr lang="en-US" dirty="0"/>
              <a:t>Stage 2: Creation of a “captive” style arrangement where the block is self-insured with appropriate stop loss.  The result of this is to bring the absolute lowest cost to the members even those too small to be considered for self-insurance on their own.  This will create a unique offering not available to many members and will be examined at the end of year two.</a:t>
            </a:r>
          </a:p>
          <a:p>
            <a:pPr>
              <a:buFont typeface="Wingdings 3" panose="05040102010807070707" pitchFamily="18" charset="2"/>
              <a:buChar char="´"/>
            </a:pPr>
            <a:r>
              <a:rPr lang="en-US" dirty="0"/>
              <a:t>Stage 3: At the end of year two, consider expanding the plan to brokers who use the CAMGA member services,  allowing them to join the plan for their own employees.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DF4E6B-AD56-4504-8D7E-18783B823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2908" y="6277883"/>
            <a:ext cx="1347333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20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EA869E1-F851-4A52-92F5-77E592B76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2019477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83AD55-8296-44BD-8E14-DD2DDBC35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1524000" y="6126480"/>
            <a:ext cx="9144000" cy="74295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BF46B26-15FC-4C5A-94FA-AE9ED64B5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ADF1045-FC61-45F9-B214-2286C9675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14423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2683" y="728316"/>
            <a:ext cx="7202456" cy="1049235"/>
          </a:xfrm>
          <a:ln>
            <a:solidFill>
              <a:srgbClr val="0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pPr algn="ctr" defTabSz="914400"/>
            <a:r>
              <a:rPr lang="en-US" sz="2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CAMGA </a:t>
            </a:r>
            <a:br>
              <a:rPr lang="en-US" sz="2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Pooled Benefits, </a:t>
            </a:r>
            <a:br>
              <a:rPr lang="en-US" sz="2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EHC and Dental Block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12685" y="2015733"/>
            <a:ext cx="4284549" cy="34506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11150" indent="-285750" defTabSz="914400">
              <a:lnSpc>
                <a:spcPct val="110000"/>
              </a:lnSpc>
              <a:buClr>
                <a:srgbClr val="C00000"/>
              </a:buClr>
              <a:buFont typeface="Wingdings 3" panose="05040102010807070707" pitchFamily="18" charset="2"/>
              <a:buChar char="´"/>
            </a:pPr>
            <a:r>
              <a:rPr lang="en-US" sz="1400" dirty="0"/>
              <a:t>The intent is to create a block of business for CAMGA members in order to take advantage of a single renewal date, blended block rates and lowered plan expenses.</a:t>
            </a:r>
          </a:p>
          <a:p>
            <a:pPr marL="311150" indent="-285750" defTabSz="914400">
              <a:lnSpc>
                <a:spcPct val="110000"/>
              </a:lnSpc>
              <a:buClr>
                <a:srgbClr val="C00000"/>
              </a:buClr>
              <a:buFont typeface="Wingdings 3" panose="05040102010807070707" pitchFamily="18" charset="2"/>
              <a:buChar char="´"/>
            </a:pPr>
            <a:r>
              <a:rPr lang="en-US" sz="1400" dirty="0"/>
              <a:t>Much lower admin and claim charges to smaller clients due to combining risks and no IBNR’s Reserve Account.</a:t>
            </a:r>
          </a:p>
          <a:p>
            <a:pPr marL="311150" indent="-285750" defTabSz="914400">
              <a:lnSpc>
                <a:spcPct val="110000"/>
              </a:lnSpc>
              <a:buClr>
                <a:srgbClr val="C00000"/>
              </a:buClr>
              <a:buFont typeface="Wingdings 3" panose="05040102010807070707" pitchFamily="18" charset="2"/>
              <a:buChar char="´"/>
            </a:pPr>
            <a:r>
              <a:rPr lang="en-US" sz="1400" dirty="0"/>
              <a:t>A competitive Target loss ratio (TLR) which includes claims, admin fees, taxes and Broker commission.</a:t>
            </a:r>
          </a:p>
          <a:p>
            <a:pPr marL="311150" indent="-285750" defTabSz="914400">
              <a:lnSpc>
                <a:spcPct val="110000"/>
              </a:lnSpc>
              <a:buClr>
                <a:srgbClr val="C00000"/>
              </a:buClr>
              <a:buFont typeface="Wingdings 3" panose="05040102010807070707" pitchFamily="18" charset="2"/>
              <a:buChar char="´"/>
            </a:pPr>
            <a:r>
              <a:rPr lang="en-US" sz="1400" dirty="0"/>
              <a:t>As a TPA is required, we have a set per employee cost that is maintained outside of the plan expenses and therefore not affecting the TLR.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F35E9D3-A01E-4514-B162-43A832F56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55009" y="2012811"/>
            <a:ext cx="2560130" cy="3459865"/>
            <a:chOff x="7630846" y="2123762"/>
            <a:chExt cx="3413507" cy="3481923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18C171F-7598-4980-BFEE-1E583E8EEF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630846" y="2123762"/>
              <a:ext cx="3413507" cy="3481923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CBB5981-5B42-4097-A120-50936684D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9809" y="2294169"/>
              <a:ext cx="3100817" cy="314996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94FD6DB5-D669-4A87-8489-DD4FD8C199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89526" y="2346730"/>
            <a:ext cx="2080024" cy="2796762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4" name="Picture 2" descr="\\USR-SBS\RedirectedFolders\LArsenault\Desktop\GSC-final-logo.jpg">
            <a:extLst>
              <a:ext uri="{FF2B5EF4-FFF2-40B4-BE49-F238E27FC236}">
                <a16:creationId xmlns:a16="http://schemas.microsoft.com/office/drawing/2014/main" id="{AA53C3CB-BF58-4B61-A17A-E7801A270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11160" y="2616383"/>
            <a:ext cx="1839887" cy="92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icture containing clock, meter&#10;&#10;Description automatically generated">
            <a:extLst>
              <a:ext uri="{FF2B5EF4-FFF2-40B4-BE49-F238E27FC236}">
                <a16:creationId xmlns:a16="http://schemas.microsoft.com/office/drawing/2014/main" id="{A0F63FCF-7194-42E7-BD02-57249C7461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593" y="4205140"/>
            <a:ext cx="1839888" cy="404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5C57BC-4434-4120-A243-59C0AE9BE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1128" y="6257142"/>
            <a:ext cx="1414395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08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EA869E1-F851-4A52-92F5-77E592B76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2019477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83AD55-8296-44BD-8E14-DD2DDBC35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1524000" y="6126480"/>
            <a:ext cx="9144000" cy="74295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BF46B26-15FC-4C5A-94FA-AE9ED64B5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ADF1045-FC61-45F9-B214-2286C9675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14423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2684" y="728316"/>
            <a:ext cx="7202456" cy="1049235"/>
          </a:xfrm>
          <a:ln>
            <a:solidFill>
              <a:srgbClr val="0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2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CAMGA features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F35E9D3-A01E-4514-B162-43A832F56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55009" y="2012811"/>
            <a:ext cx="2560130" cy="3459865"/>
            <a:chOff x="7630846" y="2123762"/>
            <a:chExt cx="3413507" cy="3481923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18C171F-7598-4980-BFEE-1E583E8EEF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630846" y="2123762"/>
              <a:ext cx="3413507" cy="3481923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CBB5981-5B42-4097-A120-50936684D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9809" y="2294169"/>
              <a:ext cx="3100817" cy="314996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94FD6DB5-D669-4A87-8489-DD4FD8C199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89526" y="2346730"/>
            <a:ext cx="2080024" cy="2796762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Gill Sans MT" panose="020B0502020104020203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071B352-A571-4AAB-A11B-2B16CE455ECD}"/>
              </a:ext>
            </a:extLst>
          </p:cNvPr>
          <p:cNvSpPr txBox="1">
            <a:spLocks/>
          </p:cNvSpPr>
          <p:nvPr/>
        </p:nvSpPr>
        <p:spPr>
          <a:xfrm>
            <a:off x="2590800" y="2209801"/>
            <a:ext cx="4847082" cy="3428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 3" panose="05040102010807070707" pitchFamily="18" charset="2"/>
              <a:buChar char="´"/>
            </a:pPr>
            <a:r>
              <a:rPr lang="en-US" dirty="0">
                <a:solidFill>
                  <a:prstClr val="black"/>
                </a:solidFill>
              </a:rPr>
              <a:t>No family content rules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 3" panose="05040102010807070707" pitchFamily="18" charset="2"/>
              <a:buChar char="´"/>
            </a:pPr>
            <a:r>
              <a:rPr lang="en-US" dirty="0">
                <a:solidFill>
                  <a:prstClr val="black"/>
                </a:solidFill>
              </a:rPr>
              <a:t>No IBNR’s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 3" panose="05040102010807070707" pitchFamily="18" charset="2"/>
              <a:buChar char="´"/>
            </a:pPr>
            <a:r>
              <a:rPr lang="en-US" dirty="0">
                <a:solidFill>
                  <a:prstClr val="black"/>
                </a:solidFill>
              </a:rPr>
              <a:t>(Incurred but not reported reserves) </a:t>
            </a:r>
          </a:p>
          <a:p>
            <a:pPr>
              <a:lnSpc>
                <a:spcPct val="5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 3" panose="05040102010807070707" pitchFamily="18" charset="2"/>
              <a:buChar char="´"/>
            </a:pPr>
            <a:r>
              <a:rPr lang="en-US" dirty="0">
                <a:solidFill>
                  <a:prstClr val="black"/>
                </a:solidFill>
              </a:rPr>
              <a:t>Option of LTD to age 70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 3" panose="05040102010807070707" pitchFamily="18" charset="2"/>
              <a:buChar char="´"/>
            </a:pPr>
            <a:r>
              <a:rPr lang="en-US" dirty="0">
                <a:solidFill>
                  <a:prstClr val="black"/>
                </a:solidFill>
              </a:rPr>
              <a:t>Third Party Administration (TPA) Services using state of the art systems not tied to an insurer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29C954-8705-46F2-A0B3-6C72E7161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1794" y="3393901"/>
            <a:ext cx="1833183" cy="62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5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685801"/>
            <a:ext cx="7620000" cy="1049235"/>
          </a:xfrm>
          <a:ln>
            <a:solidFill>
              <a:srgbClr val="0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br>
              <a:rPr lang="en-US" sz="2000" dirty="0"/>
            </a:br>
            <a:r>
              <a:rPr lang="en-US" sz="2800" dirty="0"/>
              <a:t>CAMGA Value Added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3594" y="2012811"/>
            <a:ext cx="5029200" cy="393522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 3" panose="05040102010807070707" pitchFamily="18" charset="2"/>
              <a:buChar char="´"/>
            </a:pPr>
            <a:r>
              <a:rPr lang="en-US" sz="1600" dirty="0"/>
              <a:t>Employee Assistance Programs</a:t>
            </a:r>
          </a:p>
          <a:p>
            <a:pPr marL="457200" lvl="1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None/>
            </a:pPr>
            <a:r>
              <a:rPr lang="en-US" dirty="0"/>
              <a:t>Telephonic and Full Service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 3" panose="05040102010807070707" pitchFamily="18" charset="2"/>
              <a:buChar char="´"/>
            </a:pPr>
            <a:r>
              <a:rPr lang="en-US" sz="1600" dirty="0"/>
              <a:t>Medical second opinion product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 3" panose="05040102010807070707" pitchFamily="18" charset="2"/>
              <a:buChar char="´"/>
            </a:pPr>
            <a:r>
              <a:rPr lang="en-US" sz="1600" dirty="0"/>
              <a:t>Eldercare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None/>
            </a:pPr>
            <a:r>
              <a:rPr lang="en-US" sz="1600" dirty="0"/>
              <a:t>	</a:t>
            </a:r>
            <a:r>
              <a:rPr lang="en-US" sz="1600" dirty="0">
                <a:solidFill>
                  <a:srgbClr val="00B0F0"/>
                </a:solidFill>
              </a:rPr>
              <a:t>www.humanacare.com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 3" panose="05040102010807070707" pitchFamily="18" charset="2"/>
              <a:buChar char="´"/>
            </a:pPr>
            <a:r>
              <a:rPr lang="en-US" sz="1600" dirty="0"/>
              <a:t>Extra Optional Benefits for employees 	</a:t>
            </a:r>
            <a:r>
              <a:rPr lang="en-US" sz="1600" dirty="0">
                <a:solidFill>
                  <a:srgbClr val="00B0F0"/>
                </a:solidFill>
              </a:rPr>
              <a:t>www.choicesforme.ca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 3" panose="05040102010807070707" pitchFamily="18" charset="2"/>
              <a:buChar char="´"/>
            </a:pPr>
            <a:r>
              <a:rPr lang="en-US" sz="1600" dirty="0"/>
              <a:t>Direct to your door prescriptions 	</a:t>
            </a:r>
            <a:r>
              <a:rPr lang="en-US" sz="1600" dirty="0">
                <a:solidFill>
                  <a:srgbClr val="00B0F0"/>
                </a:solidFill>
              </a:rPr>
              <a:t>www.alliancepharmacygroup.ca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0AD0AED-E09F-4C22-9898-4A84E4339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57731" y="2012811"/>
            <a:ext cx="2560130" cy="3459865"/>
            <a:chOff x="7644975" y="2012810"/>
            <a:chExt cx="3413507" cy="345986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10C2154-2A51-49E7-85BE-D976045400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644975" y="2012810"/>
              <a:ext cx="3413507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2870CB3-7221-462A-9BF2-8460557852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3938" y="2182137"/>
              <a:ext cx="3100817" cy="313000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9C98748-35F5-439D-90EF-2A6A9ECC9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92248" y="2345864"/>
            <a:ext cx="2070604" cy="2797627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067674-B6E1-4D90-9462-6DCA43D02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772" y="6247668"/>
            <a:ext cx="1481456" cy="5060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D6C000-0DF0-4076-BA9D-4141A2E8E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8422" y="2723103"/>
            <a:ext cx="1778256" cy="6048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D0D20D-5301-496A-9A37-45ECA354F4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3858" y="4019340"/>
            <a:ext cx="1652820" cy="74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21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2765" y="457200"/>
            <a:ext cx="7284749" cy="1280890"/>
          </a:xfrm>
          <a:ln>
            <a:solidFill>
              <a:srgbClr val="0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HOW TO QUOTE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93CC971-30A3-45A1-905E-CECBE16835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6316053"/>
              </p:ext>
            </p:extLst>
          </p:nvPr>
        </p:nvGraphicFramePr>
        <p:xfrm>
          <a:off x="3134861" y="2018414"/>
          <a:ext cx="7012652" cy="365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2D8E08C5-4459-4B69-87E6-B68804C68F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58317" y="6251250"/>
            <a:ext cx="1347333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4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46A35-FB65-4333-8BAF-D4A494774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2C0A0-86E5-434E-A589-59C54204E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		through Unistar Special Risks Inc. are pleased to provide these Benefits to the CAMGA members. </a:t>
            </a:r>
          </a:p>
          <a:p>
            <a:pPr marL="0" indent="0" algn="ctr">
              <a:buNone/>
            </a:pPr>
            <a:r>
              <a:rPr lang="en-US" dirty="0"/>
              <a:t>In order to access the plan please contact: </a:t>
            </a:r>
          </a:p>
          <a:p>
            <a:pPr marL="0" indent="0">
              <a:buNone/>
            </a:pPr>
            <a:r>
              <a:rPr lang="en-US"/>
              <a:t>If </a:t>
            </a:r>
            <a:r>
              <a:rPr lang="en-US" dirty="0"/>
              <a:t>you are the acting broker for a CAMGA member please advise Unistar at the time of quote request and CAMGA at </a:t>
            </a:r>
            <a:r>
              <a:rPr lang="en-US" dirty="0">
                <a:solidFill>
                  <a:srgbClr val="00B0F0"/>
                </a:solidFill>
              </a:rPr>
              <a:t>https://camga.ca/</a:t>
            </a:r>
            <a:r>
              <a:rPr lang="en-US">
                <a:solidFill>
                  <a:srgbClr val="00B0F0"/>
                </a:solidFill>
              </a:rPr>
              <a:t>contact-us-nous-joinder/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DF4E6B-AD56-4504-8D7E-18783B823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2908" y="6277883"/>
            <a:ext cx="1347333" cy="4633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49B425-14AF-485F-82CE-60C7FED69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295" y="2015734"/>
            <a:ext cx="1335831" cy="35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83056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DarkSeedLeftStep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E729BC"/>
      </a:accent1>
      <a:accent2>
        <a:srgbClr val="B117D5"/>
      </a:accent2>
      <a:accent3>
        <a:srgbClr val="7429E7"/>
      </a:accent3>
      <a:accent4>
        <a:srgbClr val="3E42DC"/>
      </a:accent4>
      <a:accent5>
        <a:srgbClr val="297DE7"/>
      </a:accent5>
      <a:accent6>
        <a:srgbClr val="16B3CD"/>
      </a:accent6>
      <a:hlink>
        <a:srgbClr val="5170C5"/>
      </a:hlink>
      <a:folHlink>
        <a:srgbClr val="7F7F7F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650</Words>
  <Application>Microsoft Office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Century Gothic</vt:lpstr>
      <vt:lpstr>Elephant</vt:lpstr>
      <vt:lpstr>Gill Sans MT</vt:lpstr>
      <vt:lpstr>Wingdings 3</vt:lpstr>
      <vt:lpstr>BrushVTI</vt:lpstr>
      <vt:lpstr>Gallery</vt:lpstr>
      <vt:lpstr>Group Benefits</vt:lpstr>
      <vt:lpstr> Unistar Special Risks Inc.  </vt:lpstr>
      <vt:lpstr>What is CAMGA Group Benefits?</vt:lpstr>
      <vt:lpstr>OBJECTIVES OF CAMGA Benefits?</vt:lpstr>
      <vt:lpstr>CAMGA  Pooled Benefits,  EHC and Dental Block</vt:lpstr>
      <vt:lpstr>CAMGA features</vt:lpstr>
      <vt:lpstr> CAMGA Value Added Services</vt:lpstr>
      <vt:lpstr>HOW TO QUOTE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Unistar Special Risks Inc.</dc:title>
  <dc:creator>Karen Jones</dc:creator>
  <cp:lastModifiedBy>Nicole Jepp</cp:lastModifiedBy>
  <cp:revision>34</cp:revision>
  <dcterms:created xsi:type="dcterms:W3CDTF">2020-05-13T19:56:21Z</dcterms:created>
  <dcterms:modified xsi:type="dcterms:W3CDTF">2022-04-18T19:08:26Z</dcterms:modified>
</cp:coreProperties>
</file>